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03"/>
    <p:restoredTop sz="94666"/>
  </p:normalViewPr>
  <p:slideViewPr>
    <p:cSldViewPr snapToGrid="0" snapToObjects="1">
      <p:cViewPr>
        <p:scale>
          <a:sx n="100" d="100"/>
          <a:sy n="100" d="100"/>
        </p:scale>
        <p:origin x="14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B05B-FA47-2A46-8094-CD4C8265AE42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68CD-9BEE-4349-96C6-D0AEC277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9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B05B-FA47-2A46-8094-CD4C8265AE42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68CD-9BEE-4349-96C6-D0AEC277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3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B05B-FA47-2A46-8094-CD4C8265AE42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68CD-9BEE-4349-96C6-D0AEC277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1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B05B-FA47-2A46-8094-CD4C8265AE42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68CD-9BEE-4349-96C6-D0AEC277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B05B-FA47-2A46-8094-CD4C8265AE42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68CD-9BEE-4349-96C6-D0AEC277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4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B05B-FA47-2A46-8094-CD4C8265AE42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68CD-9BEE-4349-96C6-D0AEC277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B05B-FA47-2A46-8094-CD4C8265AE42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68CD-9BEE-4349-96C6-D0AEC277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6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B05B-FA47-2A46-8094-CD4C8265AE42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68CD-9BEE-4349-96C6-D0AEC277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3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B05B-FA47-2A46-8094-CD4C8265AE42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68CD-9BEE-4349-96C6-D0AEC277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0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B05B-FA47-2A46-8094-CD4C8265AE42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68CD-9BEE-4349-96C6-D0AEC277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EB05B-FA47-2A46-8094-CD4C8265AE42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68CD-9BEE-4349-96C6-D0AEC277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EB05B-FA47-2A46-8094-CD4C8265AE42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68CD-9BEE-4349-96C6-D0AEC2773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8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292100"/>
            <a:ext cx="11544300" cy="26035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EMBRACE </a:t>
            </a:r>
            <a:r>
              <a:rPr lang="en-US" b="1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ANCIENT </a:t>
            </a:r>
            <a:r>
              <a:rPr lang="en-US" b="1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WISDOM,</a:t>
            </a:r>
            <a:r>
              <a:rPr lang="en-US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ACKNOWLEDGE </a:t>
            </a:r>
            <a:r>
              <a:rPr lang="en-US" b="1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MODERN </a:t>
            </a:r>
            <a:r>
              <a:rPr lang="en-US" b="1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SCIENCE.</a:t>
            </a:r>
            <a:endParaRPr lang="en-US" dirty="0">
              <a:solidFill>
                <a:srgbClr val="989898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38" y="3743773"/>
            <a:ext cx="2696262" cy="194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0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00" y="342900"/>
            <a:ext cx="1168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Our treats are based on the </a:t>
            </a:r>
            <a:r>
              <a:rPr lang="en-US" sz="3000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Five-Element </a:t>
            </a:r>
            <a:r>
              <a:rPr lang="en-US" sz="3000" b="1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Theory </a:t>
            </a:r>
            <a:r>
              <a:rPr lang="en-US" sz="30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and the theory of </a:t>
            </a:r>
            <a:r>
              <a:rPr lang="en-US" sz="3000" b="1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“Like Treats Like</a:t>
            </a:r>
            <a:r>
              <a:rPr lang="en-US" sz="30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.”</a:t>
            </a:r>
          </a:p>
          <a:p>
            <a:pPr algn="ctr"/>
            <a:r>
              <a:rPr lang="en-US" sz="30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algn="ctr"/>
            <a:r>
              <a:rPr lang="en-US" sz="30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We used the </a:t>
            </a:r>
            <a:r>
              <a:rPr lang="en-US" sz="3000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Five-Element </a:t>
            </a:r>
            <a:r>
              <a:rPr lang="en-US" sz="3000" b="1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3000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heory</a:t>
            </a:r>
            <a:r>
              <a:rPr lang="en-US" sz="30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, which corresponds to major organs of the body: </a:t>
            </a:r>
            <a:r>
              <a:rPr lang="en-US" sz="3000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Lung</a:t>
            </a:r>
            <a:r>
              <a:rPr lang="en-US" sz="3000" b="1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000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Heart</a:t>
            </a:r>
            <a:r>
              <a:rPr lang="en-US" sz="3000" b="1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000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Spleen</a:t>
            </a:r>
            <a:r>
              <a:rPr lang="en-US" sz="3000" b="1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000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Liver</a:t>
            </a:r>
            <a:r>
              <a:rPr lang="en-US" sz="3000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0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3000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Kidney</a:t>
            </a:r>
            <a:r>
              <a:rPr lang="en-US" sz="30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, to create our treats. </a:t>
            </a:r>
            <a:endParaRPr lang="en-US" sz="3000" dirty="0" smtClean="0">
              <a:solidFill>
                <a:srgbClr val="989898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3000" dirty="0">
              <a:solidFill>
                <a:srgbClr val="989898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000" b="1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Salmon</a:t>
            </a:r>
            <a:r>
              <a:rPr lang="en-US" sz="30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 is another treat, offered as an excellent source of Omegas</a:t>
            </a:r>
            <a:r>
              <a:rPr lang="en-US" sz="3000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3000" dirty="0">
              <a:solidFill>
                <a:srgbClr val="9898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40475"/>
            <a:ext cx="12205851" cy="517525"/>
          </a:xfrm>
          <a:prstGeom prst="rect">
            <a:avLst/>
          </a:prstGeom>
          <a:solidFill>
            <a:srgbClr val="989898"/>
          </a:solidFill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6387414"/>
            <a:ext cx="1117600" cy="426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015" y="4383613"/>
            <a:ext cx="515697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415141"/>
            <a:ext cx="1181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Eastern medicine philosophy dictates “you eat for the deficiency you have.” </a:t>
            </a:r>
          </a:p>
          <a:p>
            <a:pPr algn="ctr"/>
            <a:endParaRPr lang="en-US" sz="3200" dirty="0">
              <a:solidFill>
                <a:srgbClr val="989898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2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For instance, you would feed </a:t>
            </a:r>
            <a:r>
              <a:rPr lang="en-US" sz="3200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Kidney</a:t>
            </a:r>
            <a:r>
              <a:rPr lang="en-US" sz="3200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treats to animals with kidney problems</a:t>
            </a:r>
            <a:r>
              <a:rPr lang="en-US" sz="3200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ctr"/>
            <a:endParaRPr lang="en-US" sz="3200" dirty="0">
              <a:solidFill>
                <a:srgbClr val="989898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2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Also in Eastern medicine, the kidney meridian controls bone. </a:t>
            </a:r>
            <a:endParaRPr lang="en-US" sz="3200" dirty="0" smtClean="0">
              <a:solidFill>
                <a:srgbClr val="989898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200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32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major problem with bone is arthritis. </a:t>
            </a:r>
            <a:br>
              <a:rPr lang="en-US" sz="32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200" dirty="0">
              <a:solidFill>
                <a:srgbClr val="989898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2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Therefore, </a:t>
            </a:r>
            <a:r>
              <a:rPr lang="en-US" sz="3200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Kidney</a:t>
            </a:r>
            <a:r>
              <a:rPr lang="en-US" sz="3200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treats are also good for pets with arthritis</a:t>
            </a:r>
            <a:r>
              <a:rPr lang="en-US" sz="3200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3200" dirty="0">
              <a:solidFill>
                <a:srgbClr val="9898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40475"/>
            <a:ext cx="12205851" cy="517525"/>
          </a:xfrm>
          <a:prstGeom prst="rect">
            <a:avLst/>
          </a:prstGeom>
          <a:solidFill>
            <a:srgbClr val="989898"/>
          </a:solidFill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6387414"/>
            <a:ext cx="1117600" cy="4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559138"/>
            <a:ext cx="6464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But, Eastern </a:t>
            </a:r>
            <a:r>
              <a:rPr lang="en-US" sz="40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Food Therapy works on a much deeper </a:t>
            </a:r>
            <a:r>
              <a:rPr lang="en-US" sz="4000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level.</a:t>
            </a:r>
            <a:br>
              <a:rPr lang="en-US" sz="4000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4000" dirty="0">
              <a:solidFill>
                <a:srgbClr val="989898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40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Accordingly, we simplified choosing food and treats with our </a:t>
            </a:r>
            <a:r>
              <a:rPr lang="en-US" sz="4000" b="1" dirty="0" smtClean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Feeding Suggestions Chart </a:t>
            </a:r>
            <a:r>
              <a:rPr lang="en-US" sz="4000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4000" b="1" dirty="0">
                <a:solidFill>
                  <a:srgbClr val="989898"/>
                </a:solidFill>
                <a:latin typeface="Arial" charset="0"/>
                <a:ea typeface="Arial" charset="0"/>
                <a:cs typeface="Arial" charset="0"/>
              </a:rPr>
              <a:t>Treat Wheel.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40475"/>
            <a:ext cx="12205851" cy="517525"/>
          </a:xfrm>
          <a:prstGeom prst="rect">
            <a:avLst/>
          </a:prstGeom>
          <a:solidFill>
            <a:srgbClr val="989898"/>
          </a:solidFill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6387414"/>
            <a:ext cx="1117600" cy="426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46" y="254338"/>
            <a:ext cx="4354686" cy="3364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64" y="3619323"/>
            <a:ext cx="2119449" cy="264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98" y="-355603"/>
            <a:ext cx="5994402" cy="74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8" y="466704"/>
            <a:ext cx="113053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89898"/>
                </a:solidFill>
              </a:rPr>
              <a:t>PET | TAO </a:t>
            </a:r>
            <a:r>
              <a:rPr lang="en-US" sz="4000" dirty="0">
                <a:solidFill>
                  <a:srgbClr val="989898"/>
                </a:solidFill>
              </a:rPr>
              <a:t>products are different </a:t>
            </a:r>
            <a:r>
              <a:rPr lang="en-US" sz="4000" dirty="0" smtClean="0">
                <a:solidFill>
                  <a:srgbClr val="989898"/>
                </a:solidFill>
              </a:rPr>
              <a:t>from </a:t>
            </a:r>
            <a:r>
              <a:rPr lang="en-US" sz="4000" dirty="0">
                <a:solidFill>
                  <a:srgbClr val="989898"/>
                </a:solidFill>
              </a:rPr>
              <a:t>other products because the formulas combine the principles of Eastern Food Therapy </a:t>
            </a:r>
            <a:r>
              <a:rPr lang="en-US" sz="4000" dirty="0" smtClean="0">
                <a:solidFill>
                  <a:srgbClr val="989898"/>
                </a:solidFill>
              </a:rPr>
              <a:t>and </a:t>
            </a:r>
            <a:r>
              <a:rPr lang="en-US" sz="4000" dirty="0">
                <a:solidFill>
                  <a:srgbClr val="989898"/>
                </a:solidFill>
              </a:rPr>
              <a:t>Western nutritional science.</a:t>
            </a:r>
            <a:r>
              <a:rPr lang="en-US" sz="4000" dirty="0" smtClean="0">
                <a:solidFill>
                  <a:srgbClr val="989898"/>
                </a:solidFill>
              </a:rPr>
              <a:t/>
            </a:r>
            <a:br>
              <a:rPr lang="en-US" sz="4000" dirty="0" smtClean="0">
                <a:solidFill>
                  <a:srgbClr val="989898"/>
                </a:solidFill>
              </a:rPr>
            </a:br>
            <a:r>
              <a:rPr lang="en-US" sz="4000" dirty="0" smtClean="0">
                <a:solidFill>
                  <a:srgbClr val="989898"/>
                </a:solidFill>
              </a:rPr>
              <a:t/>
            </a:r>
            <a:br>
              <a:rPr lang="en-US" sz="4000" dirty="0" smtClean="0">
                <a:solidFill>
                  <a:srgbClr val="989898"/>
                </a:solidFill>
              </a:rPr>
            </a:br>
            <a:endParaRPr lang="en-US" sz="4000" dirty="0">
              <a:solidFill>
                <a:srgbClr val="98989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18" y="3209547"/>
            <a:ext cx="5406067" cy="295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6340475"/>
            <a:ext cx="12205851" cy="517525"/>
          </a:xfrm>
          <a:prstGeom prst="rect">
            <a:avLst/>
          </a:prstGeom>
          <a:solidFill>
            <a:srgbClr val="989898"/>
          </a:solidFill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6387414"/>
            <a:ext cx="1117600" cy="4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9000" y="338320"/>
            <a:ext cx="7835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dirty="0" smtClean="0">
                <a:solidFill>
                  <a:srgbClr val="989898"/>
                </a:solidFill>
                <a:effectLst/>
                <a:latin typeface="Arial" charset="0"/>
              </a:rPr>
              <a:t>PET | TAO </a:t>
            </a:r>
            <a:r>
              <a:rPr lang="en-US" sz="4000" b="0" i="0" u="none" strike="noStrike" dirty="0" smtClean="0">
                <a:solidFill>
                  <a:srgbClr val="989898"/>
                </a:solidFill>
                <a:effectLst/>
                <a:latin typeface="Arial" charset="0"/>
              </a:rPr>
              <a:t>products were formulated and created by two veterinarians, </a:t>
            </a:r>
          </a:p>
          <a:p>
            <a:pPr algn="ctr"/>
            <a:endParaRPr lang="en-US" sz="4000" dirty="0">
              <a:solidFill>
                <a:srgbClr val="989898"/>
              </a:solidFill>
              <a:latin typeface="Arial" charset="0"/>
            </a:endParaRPr>
          </a:p>
          <a:p>
            <a:pPr algn="ctr"/>
            <a:r>
              <a:rPr lang="en-US" sz="4000" b="1" i="0" u="none" strike="noStrike" dirty="0" smtClean="0">
                <a:solidFill>
                  <a:srgbClr val="989898"/>
                </a:solidFill>
                <a:effectLst/>
                <a:latin typeface="Arial" charset="0"/>
              </a:rPr>
              <a:t>Dr. Marc Smith </a:t>
            </a:r>
            <a:r>
              <a:rPr lang="en-US" sz="4000" b="0" i="0" u="none" strike="noStrike" dirty="0" smtClean="0">
                <a:solidFill>
                  <a:srgbClr val="989898"/>
                </a:solidFill>
                <a:effectLst/>
                <a:latin typeface="Arial" charset="0"/>
              </a:rPr>
              <a:t>and </a:t>
            </a:r>
            <a:r>
              <a:rPr lang="en-US" sz="4000" b="1" i="0" u="none" strike="noStrike" dirty="0" smtClean="0">
                <a:solidFill>
                  <a:srgbClr val="989898"/>
                </a:solidFill>
                <a:effectLst/>
                <a:latin typeface="Arial" charset="0"/>
              </a:rPr>
              <a:t>Dr. Casey Damron</a:t>
            </a:r>
            <a:r>
              <a:rPr lang="en-US" sz="4000" b="0" i="0" u="none" strike="noStrike" dirty="0" smtClean="0">
                <a:solidFill>
                  <a:srgbClr val="989898"/>
                </a:solidFill>
                <a:effectLst/>
                <a:latin typeface="Arial" charset="0"/>
              </a:rPr>
              <a:t>, </a:t>
            </a:r>
          </a:p>
          <a:p>
            <a:pPr algn="ctr"/>
            <a:endParaRPr lang="en-US" sz="4000" b="0" i="0" u="none" strike="noStrike" dirty="0" smtClean="0">
              <a:solidFill>
                <a:srgbClr val="989898"/>
              </a:solidFill>
              <a:effectLst/>
              <a:latin typeface="Arial" charset="0"/>
            </a:endParaRPr>
          </a:p>
          <a:p>
            <a:pPr algn="ctr"/>
            <a:r>
              <a:rPr lang="en-US" sz="4000" b="0" i="0" u="none" strike="noStrike" dirty="0" smtClean="0">
                <a:solidFill>
                  <a:srgbClr val="989898"/>
                </a:solidFill>
                <a:effectLst/>
                <a:latin typeface="Arial" charset="0"/>
              </a:rPr>
              <a:t>who practice holistic and traditional Western medicine.</a:t>
            </a:r>
            <a:endParaRPr lang="en-US" sz="4000" dirty="0">
              <a:solidFill>
                <a:srgbClr val="98989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40475"/>
            <a:ext cx="12205851" cy="517525"/>
          </a:xfrm>
          <a:prstGeom prst="rect">
            <a:avLst/>
          </a:prstGeom>
          <a:solidFill>
            <a:srgbClr val="989898"/>
          </a:solidFill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6387414"/>
            <a:ext cx="1117600" cy="426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06490"/>
            <a:ext cx="1841500" cy="253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00" y="3579122"/>
            <a:ext cx="1727200" cy="255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83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1" y="218130"/>
            <a:ext cx="115189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989898"/>
                </a:solidFill>
              </a:rPr>
              <a:t>The holistic component of their practices include </a:t>
            </a:r>
            <a:r>
              <a:rPr lang="en-US" sz="3000" b="1" dirty="0">
                <a:solidFill>
                  <a:srgbClr val="989898"/>
                </a:solidFill>
              </a:rPr>
              <a:t>Traditional Chinese Veterinary Medicine (TCVM)</a:t>
            </a:r>
            <a:r>
              <a:rPr lang="en-US" sz="3000" dirty="0">
                <a:solidFill>
                  <a:srgbClr val="989898"/>
                </a:solidFill>
              </a:rPr>
              <a:t>. </a:t>
            </a:r>
            <a:endParaRPr lang="en-US" sz="3000" b="0" dirty="0" smtClean="0">
              <a:solidFill>
                <a:srgbClr val="989898"/>
              </a:solidFill>
              <a:effectLst/>
            </a:endParaRPr>
          </a:p>
          <a:p>
            <a:pPr algn="ctr"/>
            <a:endParaRPr lang="en-US" sz="3000" b="0" dirty="0" smtClean="0">
              <a:solidFill>
                <a:srgbClr val="989898"/>
              </a:solidFill>
              <a:effectLst/>
            </a:endParaRPr>
          </a:p>
          <a:p>
            <a:pPr algn="ctr"/>
            <a:r>
              <a:rPr lang="en-US" sz="3000">
                <a:solidFill>
                  <a:srgbClr val="989898"/>
                </a:solidFill>
              </a:rPr>
              <a:t>TCVM </a:t>
            </a:r>
            <a:r>
              <a:rPr lang="en-US" sz="3000" smtClean="0">
                <a:solidFill>
                  <a:srgbClr val="989898"/>
                </a:solidFill>
              </a:rPr>
              <a:t>encompasses acupuncture</a:t>
            </a:r>
            <a:r>
              <a:rPr lang="en-US" sz="3000" dirty="0">
                <a:solidFill>
                  <a:srgbClr val="989898"/>
                </a:solidFill>
              </a:rPr>
              <a:t>, herbal treatments, </a:t>
            </a:r>
            <a:r>
              <a:rPr lang="en-US" sz="3000" dirty="0" err="1" smtClean="0">
                <a:solidFill>
                  <a:srgbClr val="989898"/>
                </a:solidFill>
              </a:rPr>
              <a:t>Tui-na</a:t>
            </a:r>
            <a:r>
              <a:rPr lang="en-US" sz="3000" dirty="0" smtClean="0">
                <a:solidFill>
                  <a:srgbClr val="989898"/>
                </a:solidFill>
              </a:rPr>
              <a:t>, </a:t>
            </a:r>
            <a:r>
              <a:rPr lang="en-US" sz="3000" dirty="0">
                <a:solidFill>
                  <a:srgbClr val="989898"/>
                </a:solidFill>
              </a:rPr>
              <a:t>and Eastern Food Therapy</a:t>
            </a:r>
            <a:r>
              <a:rPr lang="en-US" sz="3000" dirty="0" smtClean="0">
                <a:solidFill>
                  <a:srgbClr val="989898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40475"/>
            <a:ext cx="12205851" cy="517525"/>
          </a:xfrm>
          <a:prstGeom prst="rect">
            <a:avLst/>
          </a:prstGeom>
          <a:solidFill>
            <a:srgbClr val="989898"/>
          </a:solidFill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6387414"/>
            <a:ext cx="1117600" cy="426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81" y="3139561"/>
            <a:ext cx="5674470" cy="305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781801" y="3139561"/>
            <a:ext cx="4648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989898"/>
                </a:solidFill>
              </a:rPr>
              <a:t>The </a:t>
            </a:r>
            <a:r>
              <a:rPr lang="en-US" sz="3000" dirty="0">
                <a:solidFill>
                  <a:srgbClr val="989898"/>
                </a:solidFill>
              </a:rPr>
              <a:t>doctors’ knowledge of Eastern Food Therapy helped them create </a:t>
            </a:r>
            <a:endParaRPr lang="en-US" sz="3000" dirty="0" smtClean="0">
              <a:solidFill>
                <a:srgbClr val="989898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989898"/>
                </a:solidFill>
              </a:rPr>
              <a:t>PET </a:t>
            </a:r>
            <a:r>
              <a:rPr lang="en-US" sz="3000" b="1" dirty="0">
                <a:solidFill>
                  <a:srgbClr val="989898"/>
                </a:solidFill>
              </a:rPr>
              <a:t>| TAO</a:t>
            </a:r>
            <a:r>
              <a:rPr lang="en-US" sz="3000" dirty="0">
                <a:solidFill>
                  <a:srgbClr val="989898"/>
                </a:solidFill>
              </a:rPr>
              <a:t>, the most convenient form of food therapy available.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14425" y="2724769"/>
            <a:ext cx="9766300" cy="0"/>
          </a:xfrm>
          <a:prstGeom prst="line">
            <a:avLst/>
          </a:prstGeom>
          <a:ln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98" y="316469"/>
            <a:ext cx="11528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989898"/>
                </a:solidFill>
              </a:rPr>
              <a:t>Eastern Food Therapy reflects the </a:t>
            </a:r>
            <a:r>
              <a:rPr lang="en-US" sz="3000" b="1" dirty="0" smtClean="0">
                <a:solidFill>
                  <a:srgbClr val="989898"/>
                </a:solidFill>
              </a:rPr>
              <a:t>Yin-Yang </a:t>
            </a:r>
            <a:r>
              <a:rPr lang="en-US" sz="3000" b="1" dirty="0">
                <a:solidFill>
                  <a:srgbClr val="989898"/>
                </a:solidFill>
              </a:rPr>
              <a:t>Theory </a:t>
            </a:r>
            <a:r>
              <a:rPr lang="en-US" sz="3000" dirty="0">
                <a:solidFill>
                  <a:srgbClr val="989898"/>
                </a:solidFill>
              </a:rPr>
              <a:t>and the </a:t>
            </a:r>
            <a:r>
              <a:rPr lang="en-US" sz="3000" b="1" dirty="0">
                <a:solidFill>
                  <a:srgbClr val="989898"/>
                </a:solidFill>
              </a:rPr>
              <a:t>Five Element Theory</a:t>
            </a:r>
            <a:r>
              <a:rPr lang="en-US" sz="3000" b="1" dirty="0" smtClean="0">
                <a:solidFill>
                  <a:srgbClr val="989898"/>
                </a:solidFill>
              </a:rPr>
              <a:t>.</a:t>
            </a:r>
          </a:p>
          <a:p>
            <a:pPr algn="ctr"/>
            <a:endParaRPr lang="en-US" sz="3000" b="0" dirty="0" smtClean="0">
              <a:solidFill>
                <a:srgbClr val="989898"/>
              </a:solidFill>
              <a:effectLst/>
            </a:endParaRPr>
          </a:p>
          <a:p>
            <a:pPr algn="ctr"/>
            <a:r>
              <a:rPr lang="en-US" sz="3000" dirty="0">
                <a:solidFill>
                  <a:srgbClr val="989898"/>
                </a:solidFill>
              </a:rPr>
              <a:t>The </a:t>
            </a:r>
            <a:r>
              <a:rPr lang="en-US" sz="3000" b="1" dirty="0" smtClean="0">
                <a:solidFill>
                  <a:srgbClr val="989898"/>
                </a:solidFill>
              </a:rPr>
              <a:t>Yin-Yang </a:t>
            </a:r>
            <a:r>
              <a:rPr lang="en-US" sz="3000" b="1" dirty="0">
                <a:solidFill>
                  <a:srgbClr val="989898"/>
                </a:solidFill>
              </a:rPr>
              <a:t>Theory </a:t>
            </a:r>
            <a:r>
              <a:rPr lang="en-US" sz="3000" dirty="0">
                <a:solidFill>
                  <a:srgbClr val="989898"/>
                </a:solidFill>
              </a:rPr>
              <a:t>breaks down elements into warming and cooling. </a:t>
            </a:r>
            <a:endParaRPr lang="en-US" sz="3000" dirty="0" smtClean="0">
              <a:solidFill>
                <a:srgbClr val="989898"/>
              </a:solidFill>
            </a:endParaRPr>
          </a:p>
          <a:p>
            <a:pPr algn="ctr"/>
            <a:endParaRPr lang="en-US" sz="3000" dirty="0">
              <a:solidFill>
                <a:srgbClr val="989898"/>
              </a:solidFill>
            </a:endParaRPr>
          </a:p>
          <a:p>
            <a:pPr algn="ctr"/>
            <a:r>
              <a:rPr lang="en-US" sz="3000" dirty="0" smtClean="0">
                <a:solidFill>
                  <a:srgbClr val="989898"/>
                </a:solidFill>
              </a:rPr>
              <a:t>The </a:t>
            </a:r>
            <a:r>
              <a:rPr lang="en-US" sz="3000" dirty="0">
                <a:solidFill>
                  <a:srgbClr val="989898"/>
                </a:solidFill>
              </a:rPr>
              <a:t>warming aspect is </a:t>
            </a:r>
            <a:r>
              <a:rPr lang="en-US" sz="3000" dirty="0" smtClean="0">
                <a:solidFill>
                  <a:srgbClr val="989898"/>
                </a:solidFill>
              </a:rPr>
              <a:t>Yang</a:t>
            </a:r>
            <a:r>
              <a:rPr lang="en-US" sz="3000" dirty="0">
                <a:solidFill>
                  <a:srgbClr val="989898"/>
                </a:solidFill>
              </a:rPr>
              <a:t>, the cooling is </a:t>
            </a:r>
            <a:r>
              <a:rPr lang="en-US" sz="3000" dirty="0" smtClean="0">
                <a:solidFill>
                  <a:srgbClr val="989898"/>
                </a:solidFill>
              </a:rPr>
              <a:t>Yin.</a:t>
            </a:r>
            <a:endParaRPr lang="en-US" sz="3000" b="0" dirty="0" smtClean="0">
              <a:solidFill>
                <a:srgbClr val="989898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40475"/>
            <a:ext cx="12205851" cy="517525"/>
          </a:xfrm>
          <a:prstGeom prst="rect">
            <a:avLst/>
          </a:prstGeom>
          <a:solidFill>
            <a:srgbClr val="989898"/>
          </a:solidFill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6387414"/>
            <a:ext cx="1117600" cy="426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0" y="3149297"/>
            <a:ext cx="3072249" cy="3058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81" y="3211995"/>
            <a:ext cx="2932888" cy="2932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80" y="3447708"/>
            <a:ext cx="2614919" cy="24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7774"/>
            <a:ext cx="11722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989898"/>
                </a:solidFill>
              </a:rPr>
              <a:t>Foods create different energetic effects once they’re ingested</a:t>
            </a:r>
            <a:r>
              <a:rPr lang="en-US" sz="4000" dirty="0" smtClean="0">
                <a:solidFill>
                  <a:srgbClr val="989898"/>
                </a:solidFill>
              </a:rPr>
              <a:t>.</a:t>
            </a:r>
          </a:p>
          <a:p>
            <a:pPr algn="ctr"/>
            <a:endParaRPr lang="en-US" sz="4000" dirty="0" smtClean="0">
              <a:solidFill>
                <a:srgbClr val="989898"/>
              </a:solidFill>
            </a:endParaRPr>
          </a:p>
          <a:p>
            <a:pPr algn="ctr"/>
            <a:endParaRPr lang="en-US" sz="4000" dirty="0" smtClean="0">
              <a:solidFill>
                <a:srgbClr val="989898"/>
              </a:solidFill>
            </a:endParaRPr>
          </a:p>
          <a:p>
            <a:pPr algn="ctr"/>
            <a:endParaRPr lang="en-US" sz="4000" dirty="0" smtClean="0">
              <a:solidFill>
                <a:srgbClr val="989898"/>
              </a:solidFill>
            </a:endParaRPr>
          </a:p>
          <a:p>
            <a:pPr algn="ctr"/>
            <a:r>
              <a:rPr lang="en-US" sz="4000" dirty="0">
                <a:solidFill>
                  <a:srgbClr val="989898"/>
                </a:solidFill>
              </a:rPr>
              <a:t>For example, eating a cucumber or banana is energetically cooling</a:t>
            </a:r>
            <a:r>
              <a:rPr lang="en-US" sz="4000" dirty="0" smtClean="0">
                <a:solidFill>
                  <a:srgbClr val="989898"/>
                </a:solidFill>
              </a:rPr>
              <a:t>.</a:t>
            </a:r>
          </a:p>
          <a:p>
            <a:pPr algn="ctr"/>
            <a:endParaRPr lang="en-US" sz="4000" dirty="0" smtClean="0">
              <a:solidFill>
                <a:srgbClr val="989898"/>
              </a:solidFill>
            </a:endParaRPr>
          </a:p>
          <a:p>
            <a:pPr algn="ctr"/>
            <a:r>
              <a:rPr lang="en-US" sz="4000" dirty="0">
                <a:solidFill>
                  <a:srgbClr val="989898"/>
                </a:solidFill>
              </a:rPr>
              <a:t>Eating a habanero pepper is energetically warming. 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40475"/>
            <a:ext cx="12205851" cy="517525"/>
          </a:xfrm>
          <a:prstGeom prst="rect">
            <a:avLst/>
          </a:prstGeom>
          <a:solidFill>
            <a:srgbClr val="989898"/>
          </a:solidFill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6387414"/>
            <a:ext cx="1117600" cy="426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8800" y="3729787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89898"/>
                </a:solidFill>
              </a:rPr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064632"/>
            <a:ext cx="3022600" cy="2284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00" y="1292493"/>
            <a:ext cx="304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1" y="139550"/>
            <a:ext cx="1155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89898"/>
                </a:solidFill>
              </a:rPr>
              <a:t>PET | TAO </a:t>
            </a:r>
            <a:r>
              <a:rPr lang="en-US" sz="3200" dirty="0">
                <a:solidFill>
                  <a:srgbClr val="989898"/>
                </a:solidFill>
              </a:rPr>
              <a:t>Canine </a:t>
            </a:r>
            <a:r>
              <a:rPr lang="en-US" sz="3200" b="1" dirty="0">
                <a:solidFill>
                  <a:srgbClr val="989898"/>
                </a:solidFill>
              </a:rPr>
              <a:t>Harmony</a:t>
            </a:r>
            <a:r>
              <a:rPr lang="en-US" sz="3200" dirty="0">
                <a:solidFill>
                  <a:srgbClr val="989898"/>
                </a:solidFill>
              </a:rPr>
              <a:t> formulas are energetically neutral. </a:t>
            </a:r>
            <a:endParaRPr lang="en-US" sz="3200" dirty="0" smtClean="0">
              <a:solidFill>
                <a:srgbClr val="989898"/>
              </a:solidFill>
            </a:endParaRPr>
          </a:p>
          <a:p>
            <a:pPr algn="ctr"/>
            <a:endParaRPr lang="en-US" sz="3200" dirty="0">
              <a:solidFill>
                <a:srgbClr val="989898"/>
              </a:solidFill>
            </a:endParaRPr>
          </a:p>
          <a:p>
            <a:pPr algn="ctr"/>
            <a:r>
              <a:rPr lang="en-US" sz="3200" dirty="0" smtClean="0">
                <a:solidFill>
                  <a:srgbClr val="989898"/>
                </a:solidFill>
              </a:rPr>
              <a:t>Being </a:t>
            </a:r>
            <a:r>
              <a:rPr lang="en-US" sz="3200" dirty="0">
                <a:solidFill>
                  <a:srgbClr val="989898"/>
                </a:solidFill>
              </a:rPr>
              <a:t>neutral, the Harmony formulas maintain energetic balance in already </a:t>
            </a:r>
            <a:r>
              <a:rPr lang="en-US" sz="3200" dirty="0" smtClean="0">
                <a:solidFill>
                  <a:srgbClr val="989898"/>
                </a:solidFill>
              </a:rPr>
              <a:t>healthy </a:t>
            </a:r>
            <a:r>
              <a:rPr lang="en-US" sz="3200" dirty="0">
                <a:solidFill>
                  <a:srgbClr val="989898"/>
                </a:solidFill>
              </a:rPr>
              <a:t>pets.</a:t>
            </a:r>
            <a:endParaRPr lang="en-US" sz="3200" b="0" dirty="0" smtClean="0">
              <a:solidFill>
                <a:srgbClr val="989898"/>
              </a:solidFill>
              <a:effectLst/>
            </a:endParaRPr>
          </a:p>
          <a:p>
            <a:pPr algn="ctr"/>
            <a:endParaRPr lang="en-US" sz="3200" dirty="0" smtClean="0">
              <a:solidFill>
                <a:srgbClr val="989898"/>
              </a:solidFill>
            </a:endParaRPr>
          </a:p>
          <a:p>
            <a:pPr algn="ctr"/>
            <a:r>
              <a:rPr lang="en-US" sz="3200" dirty="0" smtClean="0">
                <a:solidFill>
                  <a:srgbClr val="989898"/>
                </a:solidFill>
              </a:rPr>
              <a:t>Our </a:t>
            </a:r>
            <a:r>
              <a:rPr lang="en-US" sz="3200" dirty="0">
                <a:solidFill>
                  <a:srgbClr val="989898"/>
                </a:solidFill>
              </a:rPr>
              <a:t>Harmony line </a:t>
            </a:r>
            <a:r>
              <a:rPr lang="en-US" sz="3200" dirty="0" smtClean="0">
                <a:solidFill>
                  <a:srgbClr val="989898"/>
                </a:solidFill>
              </a:rPr>
              <a:t>includes </a:t>
            </a:r>
            <a:r>
              <a:rPr lang="en-US" sz="3200" dirty="0">
                <a:solidFill>
                  <a:srgbClr val="989898"/>
                </a:solidFill>
              </a:rPr>
              <a:t>three formulas: </a:t>
            </a:r>
            <a:endParaRPr lang="en-US" sz="3200" dirty="0" smtClean="0">
              <a:solidFill>
                <a:srgbClr val="989898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989898"/>
                </a:solidFill>
              </a:rPr>
              <a:t>Beef</a:t>
            </a:r>
            <a:r>
              <a:rPr lang="en-US" sz="3200" dirty="0">
                <a:solidFill>
                  <a:srgbClr val="989898"/>
                </a:solidFill>
              </a:rPr>
              <a:t>, </a:t>
            </a:r>
            <a:r>
              <a:rPr lang="en-US" sz="3200" b="1" dirty="0">
                <a:solidFill>
                  <a:srgbClr val="989898"/>
                </a:solidFill>
              </a:rPr>
              <a:t>Turkey</a:t>
            </a:r>
            <a:r>
              <a:rPr lang="en-US" sz="3200" dirty="0">
                <a:solidFill>
                  <a:srgbClr val="989898"/>
                </a:solidFill>
              </a:rPr>
              <a:t>, and </a:t>
            </a:r>
            <a:r>
              <a:rPr lang="en-US" sz="3200" b="1" dirty="0">
                <a:solidFill>
                  <a:srgbClr val="989898"/>
                </a:solidFill>
              </a:rPr>
              <a:t>Limited Ingredient</a:t>
            </a:r>
            <a:r>
              <a:rPr lang="en-US" sz="3200" dirty="0" smtClean="0">
                <a:solidFill>
                  <a:srgbClr val="989898"/>
                </a:solidFill>
              </a:rPr>
              <a:t>.</a:t>
            </a:r>
            <a:endParaRPr lang="en-US" sz="3200" b="0" dirty="0" smtClean="0">
              <a:solidFill>
                <a:srgbClr val="989898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40475"/>
            <a:ext cx="12205851" cy="517525"/>
          </a:xfrm>
          <a:prstGeom prst="rect">
            <a:avLst/>
          </a:prstGeom>
          <a:solidFill>
            <a:srgbClr val="989898"/>
          </a:solidFill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6387414"/>
            <a:ext cx="1117600" cy="426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75" y="3678980"/>
            <a:ext cx="4584700" cy="24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058" y="234778"/>
            <a:ext cx="115412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989898"/>
                </a:solidFill>
              </a:rPr>
              <a:t>PET | TAO Canine Solutions </a:t>
            </a:r>
            <a:r>
              <a:rPr lang="en-US" sz="3000" dirty="0">
                <a:solidFill>
                  <a:srgbClr val="989898"/>
                </a:solidFill>
              </a:rPr>
              <a:t>line includes </a:t>
            </a:r>
            <a:r>
              <a:rPr lang="en-US" sz="3000" b="1" dirty="0">
                <a:solidFill>
                  <a:srgbClr val="989898"/>
                </a:solidFill>
              </a:rPr>
              <a:t>Blaze</a:t>
            </a:r>
            <a:r>
              <a:rPr lang="en-US" sz="3000" dirty="0">
                <a:solidFill>
                  <a:srgbClr val="989898"/>
                </a:solidFill>
              </a:rPr>
              <a:t>, </a:t>
            </a:r>
            <a:r>
              <a:rPr lang="en-US" sz="3000" b="1" dirty="0">
                <a:solidFill>
                  <a:srgbClr val="989898"/>
                </a:solidFill>
              </a:rPr>
              <a:t>Chill</a:t>
            </a:r>
            <a:r>
              <a:rPr lang="en-US" sz="3000" dirty="0">
                <a:solidFill>
                  <a:srgbClr val="989898"/>
                </a:solidFill>
              </a:rPr>
              <a:t> and </a:t>
            </a:r>
            <a:r>
              <a:rPr lang="en-US" sz="3000" b="1" dirty="0">
                <a:solidFill>
                  <a:srgbClr val="989898"/>
                </a:solidFill>
              </a:rPr>
              <a:t>Zing</a:t>
            </a:r>
            <a:r>
              <a:rPr lang="en-US" sz="3000" dirty="0">
                <a:solidFill>
                  <a:srgbClr val="989898"/>
                </a:solidFill>
              </a:rPr>
              <a:t> formulas.</a:t>
            </a:r>
            <a:endParaRPr lang="en-US" sz="3000" b="0" dirty="0" smtClean="0">
              <a:solidFill>
                <a:srgbClr val="989898"/>
              </a:solidFill>
              <a:effectLst/>
            </a:endParaRPr>
          </a:p>
          <a:p>
            <a:pPr algn="ctr"/>
            <a:endParaRPr lang="en-US" sz="3000" b="0" dirty="0" smtClean="0">
              <a:solidFill>
                <a:srgbClr val="989898"/>
              </a:solidFill>
              <a:effectLst/>
            </a:endParaRPr>
          </a:p>
          <a:p>
            <a:pPr algn="ctr"/>
            <a:r>
              <a:rPr lang="en-US" sz="3000" dirty="0">
                <a:solidFill>
                  <a:srgbClr val="989898"/>
                </a:solidFill>
              </a:rPr>
              <a:t>The </a:t>
            </a:r>
            <a:r>
              <a:rPr lang="en-US" sz="3000" b="1" dirty="0">
                <a:solidFill>
                  <a:srgbClr val="989898"/>
                </a:solidFill>
              </a:rPr>
              <a:t>Blaze</a:t>
            </a:r>
            <a:r>
              <a:rPr lang="en-US" sz="3000" dirty="0">
                <a:solidFill>
                  <a:srgbClr val="989898"/>
                </a:solidFill>
              </a:rPr>
              <a:t> formula contains energetically warming ingredients for pets who are cold and sluggish</a:t>
            </a:r>
            <a:r>
              <a:rPr lang="en-US" sz="3000" dirty="0" smtClean="0">
                <a:solidFill>
                  <a:srgbClr val="989898"/>
                </a:solidFill>
              </a:rPr>
              <a:t>.</a:t>
            </a:r>
            <a:r>
              <a:rPr lang="en-US" sz="3000" b="0" dirty="0" smtClean="0">
                <a:solidFill>
                  <a:srgbClr val="989898"/>
                </a:solidFill>
                <a:effectLst/>
              </a:rPr>
              <a:t/>
            </a:r>
            <a:br>
              <a:rPr lang="en-US" sz="3000" b="0" dirty="0" smtClean="0">
                <a:solidFill>
                  <a:srgbClr val="989898"/>
                </a:solidFill>
                <a:effectLst/>
              </a:rPr>
            </a:br>
            <a:endParaRPr lang="en-US" sz="3000" b="0" dirty="0" smtClean="0">
              <a:solidFill>
                <a:srgbClr val="989898"/>
              </a:solidFill>
              <a:effectLst/>
            </a:endParaRPr>
          </a:p>
          <a:p>
            <a:pPr algn="ctr"/>
            <a:r>
              <a:rPr lang="en-US" sz="3000" dirty="0">
                <a:solidFill>
                  <a:srgbClr val="989898"/>
                </a:solidFill>
              </a:rPr>
              <a:t>The </a:t>
            </a:r>
            <a:r>
              <a:rPr lang="en-US" sz="3000" b="1" dirty="0">
                <a:solidFill>
                  <a:srgbClr val="989898"/>
                </a:solidFill>
              </a:rPr>
              <a:t>Chill</a:t>
            </a:r>
            <a:r>
              <a:rPr lang="en-US" sz="3000" dirty="0">
                <a:solidFill>
                  <a:srgbClr val="989898"/>
                </a:solidFill>
              </a:rPr>
              <a:t> formula contains energetically cooling ingredients, for pets who pant and pace</a:t>
            </a:r>
            <a:r>
              <a:rPr lang="en-US" sz="3000" dirty="0" smtClean="0">
                <a:solidFill>
                  <a:srgbClr val="989898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40475"/>
            <a:ext cx="12205851" cy="517525"/>
          </a:xfrm>
          <a:prstGeom prst="rect">
            <a:avLst/>
          </a:prstGeom>
          <a:solidFill>
            <a:srgbClr val="989898"/>
          </a:solidFill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6387414"/>
            <a:ext cx="1117600" cy="426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776" y="3731917"/>
            <a:ext cx="4744297" cy="24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75" y="368300"/>
            <a:ext cx="115951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89898"/>
                </a:solidFill>
              </a:rPr>
              <a:t>Zing</a:t>
            </a:r>
            <a:r>
              <a:rPr lang="en-US" sz="3200" dirty="0">
                <a:solidFill>
                  <a:srgbClr val="989898"/>
                </a:solidFill>
              </a:rPr>
              <a:t> is our “blood building” formula. </a:t>
            </a:r>
            <a:endParaRPr lang="en-US" sz="3200" dirty="0" smtClean="0">
              <a:solidFill>
                <a:srgbClr val="989898"/>
              </a:solidFill>
            </a:endParaRPr>
          </a:p>
          <a:p>
            <a:pPr algn="ctr"/>
            <a:endParaRPr lang="en-US" sz="3200" dirty="0">
              <a:solidFill>
                <a:srgbClr val="989898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989898"/>
                </a:solidFill>
              </a:rPr>
              <a:t>Zing</a:t>
            </a:r>
            <a:r>
              <a:rPr lang="en-US" sz="3200" dirty="0" smtClean="0">
                <a:solidFill>
                  <a:srgbClr val="989898"/>
                </a:solidFill>
              </a:rPr>
              <a:t> </a:t>
            </a:r>
            <a:r>
              <a:rPr lang="en-US" sz="3200" dirty="0">
                <a:solidFill>
                  <a:srgbClr val="989898"/>
                </a:solidFill>
              </a:rPr>
              <a:t>was designed for dogs needing more energy and moisture in the body, such as those with dry, flaky skin or cracked paw pads</a:t>
            </a:r>
            <a:r>
              <a:rPr lang="en-US" sz="3200" dirty="0" smtClean="0">
                <a:solidFill>
                  <a:srgbClr val="989898"/>
                </a:solidFill>
              </a:rPr>
              <a:t>.</a:t>
            </a:r>
          </a:p>
          <a:p>
            <a:pPr algn="ctr"/>
            <a:endParaRPr lang="en-US" sz="3200" dirty="0">
              <a:solidFill>
                <a:srgbClr val="989898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989898"/>
                </a:solidFill>
              </a:rPr>
              <a:t>PET </a:t>
            </a:r>
            <a:r>
              <a:rPr lang="en-US" sz="3200" b="1" dirty="0">
                <a:solidFill>
                  <a:srgbClr val="989898"/>
                </a:solidFill>
              </a:rPr>
              <a:t>| TAO’s </a:t>
            </a:r>
            <a:r>
              <a:rPr lang="en-US" sz="3200" dirty="0">
                <a:solidFill>
                  <a:srgbClr val="989898"/>
                </a:solidFill>
              </a:rPr>
              <a:t>Feline line includes an energetically cooling </a:t>
            </a:r>
            <a:r>
              <a:rPr lang="en-US" sz="3200" b="1" dirty="0">
                <a:solidFill>
                  <a:srgbClr val="989898"/>
                </a:solidFill>
              </a:rPr>
              <a:t>Turkey</a:t>
            </a:r>
            <a:r>
              <a:rPr lang="en-US" sz="3200" dirty="0">
                <a:solidFill>
                  <a:srgbClr val="989898"/>
                </a:solidFill>
              </a:rPr>
              <a:t> formula and an energetically warming </a:t>
            </a:r>
            <a:r>
              <a:rPr lang="en-US" sz="3200" b="1" dirty="0">
                <a:solidFill>
                  <a:srgbClr val="989898"/>
                </a:solidFill>
              </a:rPr>
              <a:t>Chicken</a:t>
            </a:r>
            <a:r>
              <a:rPr lang="en-US" sz="3200" dirty="0">
                <a:solidFill>
                  <a:srgbClr val="989898"/>
                </a:solidFill>
              </a:rPr>
              <a:t> formula</a:t>
            </a:r>
            <a:r>
              <a:rPr lang="en-US" sz="3200" dirty="0" smtClean="0">
                <a:solidFill>
                  <a:srgbClr val="989898"/>
                </a:solidFill>
              </a:rPr>
              <a:t>.</a:t>
            </a:r>
          </a:p>
          <a:p>
            <a:pPr algn="ctr"/>
            <a:endParaRPr lang="en-US" dirty="0">
              <a:solidFill>
                <a:srgbClr val="98989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340475"/>
            <a:ext cx="12205851" cy="517525"/>
          </a:xfrm>
          <a:prstGeom prst="rect">
            <a:avLst/>
          </a:prstGeom>
          <a:solidFill>
            <a:srgbClr val="989898"/>
          </a:solidFill>
          <a:ln>
            <a:solidFill>
              <a:srgbClr val="989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6387414"/>
            <a:ext cx="1117600" cy="426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210" y="4470400"/>
            <a:ext cx="4721430" cy="108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371</Words>
  <Application>Microsoft Macintosh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EMBRACE ANCIENT WISDOM, ACKNOWLEDGE MODERN SCIENCE.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EMBRACE ANCIENT WISDOM,  ACKNOWLEDGE MODERN SCIENCE.</dc:title>
  <dc:creator>Casey Damron</dc:creator>
  <cp:lastModifiedBy>Casey Damron</cp:lastModifiedBy>
  <cp:revision>19</cp:revision>
  <dcterms:created xsi:type="dcterms:W3CDTF">2016-11-18T22:35:47Z</dcterms:created>
  <dcterms:modified xsi:type="dcterms:W3CDTF">2016-11-29T22:18:48Z</dcterms:modified>
</cp:coreProperties>
</file>